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1" r:id="rId4"/>
    <p:sldId id="262" r:id="rId5"/>
    <p:sldId id="258" r:id="rId6"/>
    <p:sldId id="263" r:id="rId7"/>
    <p:sldId id="27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44"/>
    <p:restoredTop sz="92824"/>
  </p:normalViewPr>
  <p:slideViewPr>
    <p:cSldViewPr snapToGrid="0" snapToObjects="1">
      <p:cViewPr varScale="1">
        <p:scale>
          <a:sx n="86" d="100"/>
          <a:sy n="86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E9745-10F0-A74E-A7CC-F3A820DE07F7}" type="datetimeFigureOut">
              <a:rPr lang="en-US" smtClean="0"/>
              <a:t>4/26/19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8DE33-9DFF-9B40-8431-1829D6B26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0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8DE33-9DFF-9B40-8431-1829D6B26E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47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8DE33-9DFF-9B40-8431-1829D6B26ED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6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8DE33-9DFF-9B40-8431-1829D6B26ED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58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DEE0F-0689-954B-A0C2-095F9D201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AE6C4A-4D6B-A54E-B4F9-5357F31780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5C6CD-A26C-D546-8B9C-92F61D4B6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EB132-05D9-E840-B327-7C3699FE30F9}" type="datetimeFigureOut">
              <a:rPr lang="en-US" smtClean="0"/>
              <a:t>4/26/19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28651-4A20-9D4E-BE88-D6B5AB093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C5656-9307-9D4D-8E0F-FC6B9C808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7216-19D8-4840-8369-B25721034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351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32A6A-33D4-164F-B18D-FCB74B680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62C93-F236-0646-9B46-6020E5A05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6D250-7303-D844-861B-3639F56EB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EB132-05D9-E840-B327-7C3699FE30F9}" type="datetimeFigureOut">
              <a:rPr lang="en-US" smtClean="0"/>
              <a:t>4/26/19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055CB-F6BD-2347-8DAB-439CF70CA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BC629-4DDE-8F4B-A0D3-624253244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7216-19D8-4840-8369-B25721034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96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AF976-19A2-0A4E-B1CF-27B482700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26A517-AB76-4D46-8722-923F2D73D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41100-F1C5-0346-965B-1616E1D1E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EB132-05D9-E840-B327-7C3699FE30F9}" type="datetimeFigureOut">
              <a:rPr lang="en-US" smtClean="0"/>
              <a:t>4/26/19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9EEC0-C9AD-444D-8BAA-F20EC81A2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E44B6-6143-214D-8C25-3EC4F1B23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7216-19D8-4840-8369-B25721034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7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1F618-6D0A-094D-884C-48A01B4A2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71A96-82DE-624F-8DB6-0B6A9D49A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23C923-E940-B745-A67B-A32FF7BED9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AE5FD4-F57F-5D4A-808D-AA7712E71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EB132-05D9-E840-B327-7C3699FE30F9}" type="datetimeFigureOut">
              <a:rPr lang="en-US" smtClean="0"/>
              <a:t>4/26/19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E40D10-676C-364C-88B8-0671227A7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2E13B-F302-1C40-A289-A6763C376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7216-19D8-4840-8369-B25721034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93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6EF3E-2B08-A34F-8CA9-23F3BBE68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1DA68-8CB4-FB44-8AB0-5F196EDEB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76FE58-6572-9A4B-8515-86BFABAD80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35BD87-4B2C-2F49-8347-2724AF11DA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E82B2B-AB83-CA4E-BC75-0B80908100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BBCEF5-64BB-4F48-A03F-89F9E02C5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EB132-05D9-E840-B327-7C3699FE30F9}" type="datetimeFigureOut">
              <a:rPr lang="en-US" smtClean="0"/>
              <a:t>4/26/19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F4E430-80ED-894D-AF51-A548C6959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A3E5D8-CABF-B242-B5A4-0BB3C3BD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7216-19D8-4840-8369-B25721034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50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05500-5563-9449-85BF-0BA90ED78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944E20-CD44-0B4D-A78E-B1C7F3F14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EB132-05D9-E840-B327-7C3699FE30F9}" type="datetimeFigureOut">
              <a:rPr lang="en-US" smtClean="0"/>
              <a:t>4/26/19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8CEE35-05A7-2646-A992-0015A6169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469C22-E537-A34A-BB06-87C404AE6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7216-19D8-4840-8369-B25721034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48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A39652-FDB0-6E4E-9AC0-F52A24FD4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EB132-05D9-E840-B327-7C3699FE30F9}" type="datetimeFigureOut">
              <a:rPr lang="en-US" smtClean="0"/>
              <a:t>4/26/19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C83F5A-05A6-1340-908F-C8CA6384B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74B98-F49E-6C41-86C9-FB100E9F4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7216-19D8-4840-8369-B25721034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46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8023C-ECFE-A54C-BF8F-4BEBD68B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E3A23-9975-6445-AC6F-733BED2C2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76E75-DBB5-BD48-AB30-C6C17ABFF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00F064-31ED-EB43-979A-C80EADD2E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EB132-05D9-E840-B327-7C3699FE30F9}" type="datetimeFigureOut">
              <a:rPr lang="en-US" smtClean="0"/>
              <a:t>4/26/19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33D2A-80A4-7242-909C-9DB9D34DE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CF12C7-D847-054B-91F3-C97048B5C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7216-19D8-4840-8369-B25721034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55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E4947-934C-F844-A8F2-E98613307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8EDD25-58D7-0740-8E10-A29B95A093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EC0E9-AF2C-6F47-8315-441931152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2A8371-76CF-664F-AFBF-90C65EC05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EB132-05D9-E840-B327-7C3699FE30F9}" type="datetimeFigureOut">
              <a:rPr lang="en-US" smtClean="0"/>
              <a:t>4/26/19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EB4A28-2C40-9F49-930D-488CB5769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B7DF3-A302-0C4B-A338-F892461A5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7216-19D8-4840-8369-B25721034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32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342C8-598F-1341-8819-832582727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8849AD-5515-6443-A14C-FFD4020E31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192E7-0D84-2241-BE4E-6D3AA58DF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EB132-05D9-E840-B327-7C3699FE30F9}" type="datetimeFigureOut">
              <a:rPr lang="en-US" smtClean="0"/>
              <a:t>4/26/19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85AC9-72A6-1941-B77B-6768CD2D2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32E48-0839-744F-904D-C06CED7C2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7216-19D8-4840-8369-B25721034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611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1CA707-9304-E544-87B2-82BD22EC5D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B2403C-3BC6-7E4C-931C-EF9D8CB668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87F3A-AAA4-3242-800A-525FE3CF3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EB132-05D9-E840-B327-7C3699FE30F9}" type="datetimeFigureOut">
              <a:rPr lang="en-US" smtClean="0"/>
              <a:t>4/26/19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09A4A-DD0A-5C42-B0E7-0911BF142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94697-2A05-AD48-9549-0CC6E8FF1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7216-19D8-4840-8369-B25721034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18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C73027-26A2-9B42-BD15-EDAA3EA8D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E69190-74AD-F14C-805D-D71D7FCE1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C88E1-6BE5-7341-9009-B4C86D3AD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EB132-05D9-E840-B327-7C3699FE30F9}" type="datetimeFigureOut">
              <a:rPr lang="en-US" smtClean="0"/>
              <a:t>4/26/19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975DC-3C6B-BE47-8CE0-14972EFE02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2F096-0111-F743-A08D-6F0FEA876D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77216-19D8-4840-8369-B25721034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495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solstation.com/stars2/18sco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0D43-B826-6343-AB5F-DF15655654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EFV Iliad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5B6312-EA56-FB49-9977-8631BBB86A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Gilgamesh Class Exploration Vessel</a:t>
            </a:r>
          </a:p>
        </p:txBody>
      </p:sp>
    </p:spTree>
    <p:extLst>
      <p:ext uri="{BB962C8B-B14F-4D97-AF65-F5344CB8AC3E}">
        <p14:creationId xmlns:p14="http://schemas.microsoft.com/office/powerpoint/2010/main" val="2735396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0CCF5-1FB9-3C4A-A395-8939C51DD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EFV Iliad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6CBA0-3981-8A4B-853E-C8B85EFA9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1111"/>
            <a:ext cx="10515600" cy="4765852"/>
          </a:xfrm>
        </p:spPr>
        <p:txBody>
          <a:bodyPr>
            <a:normAutofit/>
          </a:bodyPr>
          <a:lstStyle/>
          <a:p>
            <a:r>
              <a:rPr lang="en-US" i="1" dirty="0"/>
              <a:t>Gilgamesh </a:t>
            </a:r>
            <a:r>
              <a:rPr lang="en-US" dirty="0"/>
              <a:t>Class Deep Space Exploration Vessel</a:t>
            </a:r>
          </a:p>
          <a:p>
            <a:r>
              <a:rPr lang="en-US" dirty="0"/>
              <a:t>Constructed: Ceres Shipyard</a:t>
            </a:r>
          </a:p>
          <a:p>
            <a:r>
              <a:rPr lang="en-US" dirty="0"/>
              <a:t>Design Compliment: Human: 385, ALF: 500</a:t>
            </a:r>
          </a:p>
          <a:p>
            <a:r>
              <a:rPr lang="en-US" dirty="0"/>
              <a:t>Propulsion: 1g Fusion Impulse drive</a:t>
            </a:r>
          </a:p>
          <a:p>
            <a:r>
              <a:rPr lang="en-US" dirty="0"/>
              <a:t>Commissioned: 2075, Launched 2080</a:t>
            </a:r>
          </a:p>
        </p:txBody>
      </p:sp>
    </p:spTree>
    <p:extLst>
      <p:ext uri="{BB962C8B-B14F-4D97-AF65-F5344CB8AC3E}">
        <p14:creationId xmlns:p14="http://schemas.microsoft.com/office/powerpoint/2010/main" val="1637960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E7432-BD84-7043-851C-9C69339A9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UNES Iliad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D4C93-FF45-944B-86F1-8EC390175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Mass: (With Fuel) 5.36 x 10</a:t>
            </a:r>
            <a:r>
              <a:rPr lang="en-US" baseline="30000" dirty="0"/>
              <a:t>10</a:t>
            </a:r>
            <a:r>
              <a:rPr lang="en-US" dirty="0"/>
              <a:t> kg</a:t>
            </a:r>
          </a:p>
          <a:p>
            <a:pPr lvl="1"/>
            <a:r>
              <a:rPr lang="en-US" dirty="0" err="1"/>
              <a:t>Approx</a:t>
            </a:r>
            <a:r>
              <a:rPr lang="en-US" dirty="0"/>
              <a:t> 51 Nimitz Class Supercarriers</a:t>
            </a:r>
          </a:p>
          <a:p>
            <a:r>
              <a:rPr lang="en-US" dirty="0"/>
              <a:t>Diameter: 850m</a:t>
            </a:r>
          </a:p>
          <a:p>
            <a:r>
              <a:rPr lang="en-US" dirty="0"/>
              <a:t>Length: m</a:t>
            </a:r>
          </a:p>
          <a:p>
            <a:r>
              <a:rPr lang="en-US" dirty="0"/>
              <a:t>Habitable Surface Area: 1.81 x 10</a:t>
            </a:r>
            <a:r>
              <a:rPr lang="en-US" baseline="30000" dirty="0"/>
              <a:t>6</a:t>
            </a:r>
            <a:r>
              <a:rPr lang="en-US" dirty="0"/>
              <a:t> square meters</a:t>
            </a:r>
          </a:p>
          <a:p>
            <a:pPr lvl="1"/>
            <a:r>
              <a:rPr lang="en-US" dirty="0"/>
              <a:t>448 Acres</a:t>
            </a:r>
          </a:p>
          <a:p>
            <a:pPr lvl="1"/>
            <a:r>
              <a:rPr lang="en-US" dirty="0"/>
              <a:t>336 American Football Fields</a:t>
            </a:r>
          </a:p>
          <a:p>
            <a:r>
              <a:rPr lang="en-US" dirty="0"/>
              <a:t>Habitat divided into 6 spheres</a:t>
            </a:r>
          </a:p>
          <a:p>
            <a:r>
              <a:rPr lang="en-US" dirty="0"/>
              <a:t>Each sphere has 30 levels</a:t>
            </a:r>
          </a:p>
        </p:txBody>
      </p:sp>
    </p:spTree>
    <p:extLst>
      <p:ext uri="{BB962C8B-B14F-4D97-AF65-F5344CB8AC3E}">
        <p14:creationId xmlns:p14="http://schemas.microsoft.com/office/powerpoint/2010/main" val="341827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B7D01-5222-2C48-B5AD-A04309B54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EFV Iliad -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3F6EA-9456-BA4A-871B-F48E8EDBA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Exploration of  18 </a:t>
            </a:r>
            <a:r>
              <a:rPr lang="en-US" dirty="0" err="1"/>
              <a:t>Scorpii</a:t>
            </a:r>
            <a:r>
              <a:rPr lang="en-US" dirty="0"/>
              <a:t> (</a:t>
            </a:r>
            <a:r>
              <a:rPr lang="en-US" dirty="0">
                <a:hlinkClick r:id="rId2"/>
              </a:rPr>
              <a:t>http://solstation.com/stars2/18sco.htm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Searching for habitable world</a:t>
            </a:r>
          </a:p>
          <a:p>
            <a:pPr lvl="1"/>
            <a:r>
              <a:rPr lang="en-US" dirty="0"/>
              <a:t>Establishing a forward operating base</a:t>
            </a:r>
          </a:p>
          <a:p>
            <a:r>
              <a:rPr lang="en-US" dirty="0"/>
              <a:t>Travel Distance: 45.7 </a:t>
            </a:r>
            <a:r>
              <a:rPr lang="en-US" dirty="0" err="1"/>
              <a:t>ly</a:t>
            </a:r>
            <a:endParaRPr lang="en-US" dirty="0"/>
          </a:p>
          <a:p>
            <a:r>
              <a:rPr lang="en-US" dirty="0"/>
              <a:t>Travel Time: 15.1 years (Earth time: 95.2)</a:t>
            </a:r>
          </a:p>
          <a:p>
            <a:r>
              <a:rPr lang="en-US" dirty="0"/>
              <a:t>Mission Launch date: March 14, 2080</a:t>
            </a:r>
          </a:p>
        </p:txBody>
      </p:sp>
    </p:spTree>
    <p:extLst>
      <p:ext uri="{BB962C8B-B14F-4D97-AF65-F5344CB8AC3E}">
        <p14:creationId xmlns:p14="http://schemas.microsoft.com/office/powerpoint/2010/main" val="360563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Oval 91">
            <a:extLst>
              <a:ext uri="{FF2B5EF4-FFF2-40B4-BE49-F238E27FC236}">
                <a16:creationId xmlns:a16="http://schemas.microsoft.com/office/drawing/2014/main" id="{FBDB8337-08EE-2D4B-8F74-5F9FE9A6F8FA}"/>
              </a:ext>
            </a:extLst>
          </p:cNvPr>
          <p:cNvSpPr/>
          <p:nvPr/>
        </p:nvSpPr>
        <p:spPr>
          <a:xfrm>
            <a:off x="4540249" y="2401389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3AAB3F25-8ABC-E040-AED9-0CF091F7A194}"/>
              </a:ext>
            </a:extLst>
          </p:cNvPr>
          <p:cNvSpPr/>
          <p:nvPr/>
        </p:nvSpPr>
        <p:spPr>
          <a:xfrm>
            <a:off x="7535397" y="2403286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CA4646-1AD0-D24C-B9C5-D5EEF60B9886}"/>
              </a:ext>
            </a:extLst>
          </p:cNvPr>
          <p:cNvSpPr/>
          <p:nvPr/>
        </p:nvSpPr>
        <p:spPr>
          <a:xfrm>
            <a:off x="5751296" y="1851949"/>
            <a:ext cx="1082138" cy="1493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89A548D-3B10-8640-899E-BFA8CB08FA7B}"/>
              </a:ext>
            </a:extLst>
          </p:cNvPr>
          <p:cNvCxnSpPr>
            <a:cxnSpLocks/>
          </p:cNvCxnSpPr>
          <p:nvPr/>
        </p:nvCxnSpPr>
        <p:spPr>
          <a:xfrm flipV="1">
            <a:off x="4391318" y="1265385"/>
            <a:ext cx="0" cy="4362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F518A5F7-A6FD-5D45-A1CA-D7AB32C88066}"/>
              </a:ext>
            </a:extLst>
          </p:cNvPr>
          <p:cNvSpPr txBox="1"/>
          <p:nvPr/>
        </p:nvSpPr>
        <p:spPr>
          <a:xfrm>
            <a:off x="112416" y="3637781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850m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70718460-6B07-9841-82EA-BF4A2D8A07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962" y="769221"/>
            <a:ext cx="1152144" cy="7680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7C0A61-8FFB-394F-A83D-5083ED961BFE}"/>
              </a:ext>
            </a:extLst>
          </p:cNvPr>
          <p:cNvSpPr txBox="1"/>
          <p:nvPr/>
        </p:nvSpPr>
        <p:spPr>
          <a:xfrm>
            <a:off x="1752641" y="547539"/>
            <a:ext cx="22797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Nimitz Class Carrier (Comparison)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E3620BE-F43D-CE49-B833-06188DEAEC20}"/>
              </a:ext>
            </a:extLst>
          </p:cNvPr>
          <p:cNvCxnSpPr>
            <a:cxnSpLocks/>
          </p:cNvCxnSpPr>
          <p:nvPr/>
        </p:nvCxnSpPr>
        <p:spPr>
          <a:xfrm flipH="1">
            <a:off x="1552665" y="916871"/>
            <a:ext cx="387440" cy="117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Oval 112">
            <a:extLst>
              <a:ext uri="{FF2B5EF4-FFF2-40B4-BE49-F238E27FC236}">
                <a16:creationId xmlns:a16="http://schemas.microsoft.com/office/drawing/2014/main" id="{1824F723-58E8-BE4D-8494-2B19E5FD79D0}"/>
              </a:ext>
            </a:extLst>
          </p:cNvPr>
          <p:cNvSpPr/>
          <p:nvPr/>
        </p:nvSpPr>
        <p:spPr>
          <a:xfrm>
            <a:off x="4836896" y="2162736"/>
            <a:ext cx="914400" cy="912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2964A34B-BA5E-7249-8BDC-F503EFBCC7C3}"/>
              </a:ext>
            </a:extLst>
          </p:cNvPr>
          <p:cNvSpPr/>
          <p:nvPr/>
        </p:nvSpPr>
        <p:spPr>
          <a:xfrm>
            <a:off x="5834870" y="2170008"/>
            <a:ext cx="914400" cy="9057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2C4543C5-92E0-4540-89B5-07B27A0EE017}"/>
              </a:ext>
            </a:extLst>
          </p:cNvPr>
          <p:cNvSpPr/>
          <p:nvPr/>
        </p:nvSpPr>
        <p:spPr>
          <a:xfrm>
            <a:off x="6833434" y="2150187"/>
            <a:ext cx="914400" cy="912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86ACC8EE-E0BF-9F4B-B137-F418C6FA46F0}"/>
              </a:ext>
            </a:extLst>
          </p:cNvPr>
          <p:cNvSpPr/>
          <p:nvPr/>
        </p:nvSpPr>
        <p:spPr>
          <a:xfrm>
            <a:off x="4806893" y="2493247"/>
            <a:ext cx="3016966" cy="219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46A9831-8FFC-984B-9E1B-2495DA1BAAA5}"/>
              </a:ext>
            </a:extLst>
          </p:cNvPr>
          <p:cNvGrpSpPr/>
          <p:nvPr/>
        </p:nvGrpSpPr>
        <p:grpSpPr>
          <a:xfrm>
            <a:off x="856596" y="2064474"/>
            <a:ext cx="2871216" cy="2871216"/>
            <a:chOff x="476915" y="3760120"/>
            <a:chExt cx="2871216" cy="2871216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C6269F5-8C6C-4647-97D8-C4A93F8B2D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6915" y="3760120"/>
              <a:ext cx="2871216" cy="2871216"/>
            </a:xfrm>
            <a:prstGeom prst="ellipse">
              <a:avLst/>
            </a:prstGeom>
            <a:noFill/>
            <a:ln w="41275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81C11B5-609F-0347-A2EC-4AFC40F4B807}"/>
                </a:ext>
              </a:extLst>
            </p:cNvPr>
            <p:cNvSpPr/>
            <p:nvPr/>
          </p:nvSpPr>
          <p:spPr>
            <a:xfrm>
              <a:off x="1455323" y="3792475"/>
              <a:ext cx="914400" cy="914400"/>
            </a:xfrm>
            <a:prstGeom prst="ellipse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0BB1612-C95E-7F49-AD8D-B4D3B8464DBF}"/>
                </a:ext>
              </a:extLst>
            </p:cNvPr>
            <p:cNvSpPr/>
            <p:nvPr/>
          </p:nvSpPr>
          <p:spPr>
            <a:xfrm>
              <a:off x="646024" y="5193237"/>
              <a:ext cx="914400" cy="914400"/>
            </a:xfrm>
            <a:prstGeom prst="ellipse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4017386-3CDF-2649-8165-33D70F71A170}"/>
                </a:ext>
              </a:extLst>
            </p:cNvPr>
            <p:cNvSpPr/>
            <p:nvPr/>
          </p:nvSpPr>
          <p:spPr>
            <a:xfrm>
              <a:off x="2285099" y="5222778"/>
              <a:ext cx="914400" cy="914400"/>
            </a:xfrm>
            <a:prstGeom prst="ellipse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0CFB465-B166-264E-922C-6191C3917BCA}"/>
                </a:ext>
              </a:extLst>
            </p:cNvPr>
            <p:cNvSpPr/>
            <p:nvPr/>
          </p:nvSpPr>
          <p:spPr>
            <a:xfrm>
              <a:off x="634449" y="4249673"/>
              <a:ext cx="914400" cy="914400"/>
            </a:xfrm>
            <a:prstGeom prst="ellipse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919A4CB7-40D9-BA43-AAFB-F4F04EE366D9}"/>
                </a:ext>
              </a:extLst>
            </p:cNvPr>
            <p:cNvSpPr/>
            <p:nvPr/>
          </p:nvSpPr>
          <p:spPr>
            <a:xfrm>
              <a:off x="1455323" y="5684580"/>
              <a:ext cx="914400" cy="914400"/>
            </a:xfrm>
            <a:prstGeom prst="ellipse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8F726368-5A3A-B04E-9B42-3F574DFF067F}"/>
                </a:ext>
              </a:extLst>
            </p:cNvPr>
            <p:cNvSpPr/>
            <p:nvPr/>
          </p:nvSpPr>
          <p:spPr>
            <a:xfrm>
              <a:off x="2285099" y="4255687"/>
              <a:ext cx="914400" cy="914400"/>
            </a:xfrm>
            <a:prstGeom prst="ellipse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23EB42B-C973-8444-9CD3-3575EE2336AA}"/>
                </a:ext>
              </a:extLst>
            </p:cNvPr>
            <p:cNvSpPr/>
            <p:nvPr/>
          </p:nvSpPr>
          <p:spPr>
            <a:xfrm>
              <a:off x="1455323" y="4739229"/>
              <a:ext cx="914400" cy="912997"/>
            </a:xfrm>
            <a:prstGeom prst="ellipse">
              <a:avLst/>
            </a:pr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464C5195-FFBC-E64A-B60B-7EF34BA2B7C7}"/>
              </a:ext>
            </a:extLst>
          </p:cNvPr>
          <p:cNvSpPr/>
          <p:nvPr/>
        </p:nvSpPr>
        <p:spPr>
          <a:xfrm>
            <a:off x="2756282" y="453118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8164D84-2F99-E34F-A56F-34900AC047C3}"/>
              </a:ext>
            </a:extLst>
          </p:cNvPr>
          <p:cNvSpPr/>
          <p:nvPr/>
        </p:nvSpPr>
        <p:spPr>
          <a:xfrm>
            <a:off x="3505844" y="3298532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EC92D8D0-9808-DF46-9AB2-D1961CE3560D}"/>
              </a:ext>
            </a:extLst>
          </p:cNvPr>
          <p:cNvSpPr/>
          <p:nvPr/>
        </p:nvSpPr>
        <p:spPr>
          <a:xfrm>
            <a:off x="2757257" y="1998302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0ED8E5A-4914-C942-BC30-2846E027A907}"/>
              </a:ext>
            </a:extLst>
          </p:cNvPr>
          <p:cNvSpPr/>
          <p:nvPr/>
        </p:nvSpPr>
        <p:spPr>
          <a:xfrm>
            <a:off x="1392568" y="200373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5D1ACF57-416A-DF45-B457-F1D945F29582}"/>
              </a:ext>
            </a:extLst>
          </p:cNvPr>
          <p:cNvSpPr/>
          <p:nvPr/>
        </p:nvSpPr>
        <p:spPr>
          <a:xfrm>
            <a:off x="614661" y="3270546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B03A660A-4B9B-A34F-A11C-725951085651}"/>
              </a:ext>
            </a:extLst>
          </p:cNvPr>
          <p:cNvSpPr/>
          <p:nvPr/>
        </p:nvSpPr>
        <p:spPr>
          <a:xfrm>
            <a:off x="1324065" y="453118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5A976C9D-A7E7-8C4E-BF5D-D34EE20F14E6}"/>
              </a:ext>
            </a:extLst>
          </p:cNvPr>
          <p:cNvSpPr/>
          <p:nvPr/>
        </p:nvSpPr>
        <p:spPr>
          <a:xfrm>
            <a:off x="4687833" y="1460681"/>
            <a:ext cx="3255086" cy="81528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9E10800-DE01-654B-A2D1-DBA7B1F219C2}"/>
              </a:ext>
            </a:extLst>
          </p:cNvPr>
          <p:cNvSpPr/>
          <p:nvPr/>
        </p:nvSpPr>
        <p:spPr>
          <a:xfrm>
            <a:off x="5288212" y="2390634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E69AA9EB-4783-434C-813B-97A5632C8B03}"/>
              </a:ext>
            </a:extLst>
          </p:cNvPr>
          <p:cNvSpPr/>
          <p:nvPr/>
        </p:nvSpPr>
        <p:spPr>
          <a:xfrm>
            <a:off x="6849597" y="239972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B272089-3349-3D41-B360-57635101FEE2}"/>
              </a:ext>
            </a:extLst>
          </p:cNvPr>
          <p:cNvSpPr/>
          <p:nvPr/>
        </p:nvSpPr>
        <p:spPr>
          <a:xfrm>
            <a:off x="6208201" y="4046433"/>
            <a:ext cx="1082138" cy="14931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riangle 93">
            <a:extLst>
              <a:ext uri="{FF2B5EF4-FFF2-40B4-BE49-F238E27FC236}">
                <a16:creationId xmlns:a16="http://schemas.microsoft.com/office/drawing/2014/main" id="{D2B4768F-8565-AD40-BEBC-2CEA42DC8A88}"/>
              </a:ext>
            </a:extLst>
          </p:cNvPr>
          <p:cNvSpPr/>
          <p:nvPr/>
        </p:nvSpPr>
        <p:spPr>
          <a:xfrm>
            <a:off x="5144738" y="3655165"/>
            <a:ext cx="3255086" cy="815286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B8B4B9-C4DE-BB49-B089-A8ABCE1300C2}"/>
              </a:ext>
            </a:extLst>
          </p:cNvPr>
          <p:cNvSpPr/>
          <p:nvPr/>
        </p:nvSpPr>
        <p:spPr>
          <a:xfrm>
            <a:off x="6208201" y="4903334"/>
            <a:ext cx="1082138" cy="6362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Docking + Hanger</a:t>
            </a:r>
          </a:p>
          <a:p>
            <a:pPr algn="ctr"/>
            <a:r>
              <a:rPr lang="en-US" sz="1000" dirty="0"/>
              <a:t>Facilities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CC61EB-F54E-554A-8915-EE36CF3CDF22}"/>
              </a:ext>
            </a:extLst>
          </p:cNvPr>
          <p:cNvSpPr txBox="1"/>
          <p:nvPr/>
        </p:nvSpPr>
        <p:spPr>
          <a:xfrm>
            <a:off x="4996067" y="961256"/>
            <a:ext cx="2618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Collision Armor / Radiator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4B3AE410-787A-8441-9DB0-1DE6C858E4AA}"/>
              </a:ext>
            </a:extLst>
          </p:cNvPr>
          <p:cNvSpPr/>
          <p:nvPr/>
        </p:nvSpPr>
        <p:spPr>
          <a:xfrm>
            <a:off x="6208201" y="4504403"/>
            <a:ext cx="1082138" cy="3989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Cargo Handling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09ECADE-B387-B74B-A31E-698AC38081AE}"/>
              </a:ext>
            </a:extLst>
          </p:cNvPr>
          <p:cNvSpPr/>
          <p:nvPr/>
        </p:nvSpPr>
        <p:spPr>
          <a:xfrm>
            <a:off x="6197013" y="4049754"/>
            <a:ext cx="1082138" cy="3989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Reaction Flywheel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D6796BB-8DF6-A343-9EE2-BFB095D0FBE9}"/>
              </a:ext>
            </a:extLst>
          </p:cNvPr>
          <p:cNvSpPr txBox="1"/>
          <p:nvPr/>
        </p:nvSpPr>
        <p:spPr>
          <a:xfrm>
            <a:off x="548431" y="5627721"/>
            <a:ext cx="2116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Propulsion Thrusters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35310B7-B1F2-BE42-B121-0B730D59F374}"/>
              </a:ext>
            </a:extLst>
          </p:cNvPr>
          <p:cNvCxnSpPr/>
          <p:nvPr/>
        </p:nvCxnSpPr>
        <p:spPr>
          <a:xfrm flipV="1">
            <a:off x="2571417" y="5067899"/>
            <a:ext cx="360035" cy="559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9B6549-BD71-F841-8274-E850EA9B11C8}"/>
              </a:ext>
            </a:extLst>
          </p:cNvPr>
          <p:cNvCxnSpPr/>
          <p:nvPr/>
        </p:nvCxnSpPr>
        <p:spPr>
          <a:xfrm flipV="1">
            <a:off x="1226916" y="5078030"/>
            <a:ext cx="165652" cy="353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ED2F8C21-AF80-8141-AA8F-15034A242A1C}"/>
              </a:ext>
            </a:extLst>
          </p:cNvPr>
          <p:cNvCxnSpPr>
            <a:cxnSpLocks/>
          </p:cNvCxnSpPr>
          <p:nvPr/>
        </p:nvCxnSpPr>
        <p:spPr>
          <a:xfrm flipV="1">
            <a:off x="2723817" y="2962219"/>
            <a:ext cx="1833498" cy="2817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E28B7D22-2477-E340-AEFA-8F69025DCA42}"/>
              </a:ext>
            </a:extLst>
          </p:cNvPr>
          <p:cNvCxnSpPr>
            <a:cxnSpLocks/>
          </p:cNvCxnSpPr>
          <p:nvPr/>
        </p:nvCxnSpPr>
        <p:spPr>
          <a:xfrm flipV="1">
            <a:off x="752959" y="3469348"/>
            <a:ext cx="2962656" cy="708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931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Hexagon 14">
            <a:extLst>
              <a:ext uri="{FF2B5EF4-FFF2-40B4-BE49-F238E27FC236}">
                <a16:creationId xmlns:a16="http://schemas.microsoft.com/office/drawing/2014/main" id="{26B2A8A8-DE2C-914C-AEC8-76E34419BAA4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7828550" cy="6748747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2FFB41B-64E3-0A42-BCEC-055B72F1F05F}"/>
              </a:ext>
            </a:extLst>
          </p:cNvPr>
          <p:cNvSpPr/>
          <p:nvPr/>
        </p:nvSpPr>
        <p:spPr>
          <a:xfrm>
            <a:off x="498378" y="56232"/>
            <a:ext cx="6583892" cy="6583892"/>
          </a:xfrm>
          <a:prstGeom prst="ellipse">
            <a:avLst/>
          </a:prstGeom>
          <a:blipFill>
            <a:blip r:embed="rId2">
              <a:alphaModFix amt="32000"/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4B8528B-6779-8048-9C6C-85CA4EA09745}"/>
              </a:ext>
            </a:extLst>
          </p:cNvPr>
          <p:cNvCxnSpPr>
            <a:cxnSpLocks/>
            <a:stCxn id="16" idx="2"/>
            <a:endCxn id="16" idx="6"/>
          </p:cNvCxnSpPr>
          <p:nvPr/>
        </p:nvCxnSpPr>
        <p:spPr>
          <a:xfrm>
            <a:off x="498378" y="3348178"/>
            <a:ext cx="658389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A921E40-B6DC-3748-BEFF-16E00C2D1F57}"/>
              </a:ext>
            </a:extLst>
          </p:cNvPr>
          <p:cNvSpPr txBox="1"/>
          <p:nvPr/>
        </p:nvSpPr>
        <p:spPr>
          <a:xfrm>
            <a:off x="7106800" y="3838854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210 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6B5E6C-47FB-DE41-B571-84E2BE7E9E3A}"/>
              </a:ext>
            </a:extLst>
          </p:cNvPr>
          <p:cNvSpPr>
            <a:spLocks noChangeAspect="1"/>
          </p:cNvSpPr>
          <p:nvPr/>
        </p:nvSpPr>
        <p:spPr>
          <a:xfrm>
            <a:off x="2148694" y="2532839"/>
            <a:ext cx="3282696" cy="15847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AA9FB9-F4FA-A949-A952-7C14B617654B}"/>
              </a:ext>
            </a:extLst>
          </p:cNvPr>
          <p:cNvSpPr txBox="1"/>
          <p:nvPr/>
        </p:nvSpPr>
        <p:spPr>
          <a:xfrm>
            <a:off x="2645434" y="4578653"/>
            <a:ext cx="25376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American Football Field (Comparison)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D896E5-DC50-5742-967E-E52E43A04AC7}"/>
              </a:ext>
            </a:extLst>
          </p:cNvPr>
          <p:cNvSpPr txBox="1"/>
          <p:nvPr/>
        </p:nvSpPr>
        <p:spPr>
          <a:xfrm>
            <a:off x="72698" y="444433"/>
            <a:ext cx="1379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Widest Level</a:t>
            </a:r>
          </a:p>
          <a:p>
            <a:r>
              <a:rPr lang="en-US" dirty="0"/>
              <a:t>Level 22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C4AA126-C7DB-DA45-8648-9D609A99AC1F}"/>
              </a:ext>
            </a:extLst>
          </p:cNvPr>
          <p:cNvSpPr/>
          <p:nvPr/>
        </p:nvSpPr>
        <p:spPr>
          <a:xfrm>
            <a:off x="9229326" y="4678366"/>
            <a:ext cx="1600200" cy="16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2FE4F8-7BF5-E64C-A765-DB0A56AD4CB2}"/>
              </a:ext>
            </a:extLst>
          </p:cNvPr>
          <p:cNvSpPr txBox="1"/>
          <p:nvPr/>
        </p:nvSpPr>
        <p:spPr>
          <a:xfrm>
            <a:off x="8006088" y="5293800"/>
            <a:ext cx="953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Level 43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5B0EB58-EBAD-7546-A97F-C11AB2AEC5FA}"/>
              </a:ext>
            </a:extLst>
          </p:cNvPr>
          <p:cNvSpPr>
            <a:spLocks noChangeAspect="1"/>
          </p:cNvSpPr>
          <p:nvPr/>
        </p:nvSpPr>
        <p:spPr>
          <a:xfrm>
            <a:off x="8489602" y="547900"/>
            <a:ext cx="3200400" cy="3200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B9E35A-60E9-DA4F-B407-B10258FA05D9}"/>
              </a:ext>
            </a:extLst>
          </p:cNvPr>
          <p:cNvSpPr txBox="1"/>
          <p:nvPr/>
        </p:nvSpPr>
        <p:spPr>
          <a:xfrm>
            <a:off x="7620413" y="582932"/>
            <a:ext cx="953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Level 41</a:t>
            </a:r>
          </a:p>
        </p:txBody>
      </p:sp>
    </p:spTree>
    <p:extLst>
      <p:ext uri="{BB962C8B-B14F-4D97-AF65-F5344CB8AC3E}">
        <p14:creationId xmlns:p14="http://schemas.microsoft.com/office/powerpoint/2010/main" val="4162345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858342D-2843-AF48-827C-41792CB1C6C9}"/>
              </a:ext>
            </a:extLst>
          </p:cNvPr>
          <p:cNvSpPr txBox="1"/>
          <p:nvPr/>
        </p:nvSpPr>
        <p:spPr>
          <a:xfrm>
            <a:off x="6429376" y="5151245"/>
            <a:ext cx="2790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Decks are divided into sectors of roughly equal area</a:t>
            </a: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F6C52FFD-2EF9-514E-8817-E45B68FBF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7362" y="4589723"/>
            <a:ext cx="1981200" cy="19812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C26E2739-53BC-DD45-9282-5024F6469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59537" y="320483"/>
            <a:ext cx="4102100" cy="410210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382BB0E2-329F-E144-80DD-70BF932E84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6650" y="191896"/>
            <a:ext cx="64008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695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9540B-C4A3-8544-B6F0-9A89DD6ED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Gravity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2DCDB3F-D89F-C64C-A792-9334645C97B6}"/>
              </a:ext>
            </a:extLst>
          </p:cNvPr>
          <p:cNvSpPr/>
          <p:nvPr/>
        </p:nvSpPr>
        <p:spPr>
          <a:xfrm>
            <a:off x="1669257" y="1690688"/>
            <a:ext cx="4114800" cy="4114800"/>
          </a:xfrm>
          <a:prstGeom prst="ellipse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12AE0B3-2DBB-A642-8FF9-D795A93530CD}"/>
              </a:ext>
            </a:extLst>
          </p:cNvPr>
          <p:cNvSpPr/>
          <p:nvPr/>
        </p:nvSpPr>
        <p:spPr>
          <a:xfrm>
            <a:off x="6943725" y="1690688"/>
            <a:ext cx="4114800" cy="4114800"/>
          </a:xfrm>
          <a:prstGeom prst="ellipse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itle 1">
            <a:extLst>
              <a:ext uri="{FF2B5EF4-FFF2-40B4-BE49-F238E27FC236}">
                <a16:creationId xmlns:a16="http://schemas.microsoft.com/office/drawing/2014/main" id="{F8BC1270-1778-0845-B22F-9A76EA117680}"/>
              </a:ext>
            </a:extLst>
          </p:cNvPr>
          <p:cNvSpPr txBox="1">
            <a:spLocks/>
          </p:cNvSpPr>
          <p:nvPr/>
        </p:nvSpPr>
        <p:spPr>
          <a:xfrm>
            <a:off x="2050257" y="5805488"/>
            <a:ext cx="3352799" cy="785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Thrust Mode</a:t>
            </a:r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B39ECEE3-9E91-9A44-AD33-21760C1038A5}"/>
              </a:ext>
            </a:extLst>
          </p:cNvPr>
          <p:cNvSpPr txBox="1">
            <a:spLocks/>
          </p:cNvSpPr>
          <p:nvPr/>
        </p:nvSpPr>
        <p:spPr>
          <a:xfrm>
            <a:off x="7324725" y="5805488"/>
            <a:ext cx="3352799" cy="785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Coast Mode</a:t>
            </a:r>
          </a:p>
        </p:txBody>
      </p:sp>
      <p:sp>
        <p:nvSpPr>
          <p:cNvPr id="61" name="Circular Arrow 60">
            <a:extLst>
              <a:ext uri="{FF2B5EF4-FFF2-40B4-BE49-F238E27FC236}">
                <a16:creationId xmlns:a16="http://schemas.microsoft.com/office/drawing/2014/main" id="{E28861CA-69BB-894F-9537-27D17669FFF1}"/>
              </a:ext>
            </a:extLst>
          </p:cNvPr>
          <p:cNvSpPr/>
          <p:nvPr/>
        </p:nvSpPr>
        <p:spPr>
          <a:xfrm>
            <a:off x="6315075" y="365125"/>
            <a:ext cx="5157788" cy="389255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835B6ABE-1B7C-2C49-91E8-CB64303983CF}"/>
              </a:ext>
            </a:extLst>
          </p:cNvPr>
          <p:cNvCxnSpPr/>
          <p:nvPr/>
        </p:nvCxnSpPr>
        <p:spPr>
          <a:xfrm>
            <a:off x="3107531" y="2468563"/>
            <a:ext cx="0" cy="3189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itle 1">
            <a:extLst>
              <a:ext uri="{FF2B5EF4-FFF2-40B4-BE49-F238E27FC236}">
                <a16:creationId xmlns:a16="http://schemas.microsoft.com/office/drawing/2014/main" id="{DA3B772F-9801-804E-9359-8EB81E5DB746}"/>
              </a:ext>
            </a:extLst>
          </p:cNvPr>
          <p:cNvSpPr txBox="1">
            <a:spLocks/>
          </p:cNvSpPr>
          <p:nvPr/>
        </p:nvSpPr>
        <p:spPr>
          <a:xfrm>
            <a:off x="838200" y="1636713"/>
            <a:ext cx="2440781" cy="785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Vehicle </a:t>
            </a:r>
            <a:r>
              <a:rPr lang="en-US" dirty="0" err="1"/>
              <a:t>Accelleration</a:t>
            </a:r>
            <a:endParaRPr lang="en-US" dirty="0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680B1BCD-31A5-7645-85E7-16FD4A5DE69C}"/>
              </a:ext>
            </a:extLst>
          </p:cNvPr>
          <p:cNvCxnSpPr>
            <a:cxnSpLocks/>
          </p:cNvCxnSpPr>
          <p:nvPr/>
        </p:nvCxnSpPr>
        <p:spPr>
          <a:xfrm flipH="1">
            <a:off x="6943725" y="2368550"/>
            <a:ext cx="4260056" cy="100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itle 1">
            <a:extLst>
              <a:ext uri="{FF2B5EF4-FFF2-40B4-BE49-F238E27FC236}">
                <a16:creationId xmlns:a16="http://schemas.microsoft.com/office/drawing/2014/main" id="{824A692F-7988-3B48-850B-456C469CC253}"/>
              </a:ext>
            </a:extLst>
          </p:cNvPr>
          <p:cNvSpPr txBox="1">
            <a:spLocks/>
          </p:cNvSpPr>
          <p:nvPr/>
        </p:nvSpPr>
        <p:spPr>
          <a:xfrm>
            <a:off x="8763000" y="2477295"/>
            <a:ext cx="2440781" cy="785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Centrifuge</a:t>
            </a:r>
          </a:p>
        </p:txBody>
      </p:sp>
    </p:spTree>
    <p:extLst>
      <p:ext uri="{BB962C8B-B14F-4D97-AF65-F5344CB8AC3E}">
        <p14:creationId xmlns:p14="http://schemas.microsoft.com/office/powerpoint/2010/main" val="3871913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23A93-7D79-344E-A16E-55E308F2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 Habitat Spheres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630AC-60CF-9D4A-AD31-D8EF0F5C0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6388" y="1825625"/>
            <a:ext cx="5967412" cy="4351338"/>
          </a:xfrm>
        </p:spPr>
        <p:txBody>
          <a:bodyPr/>
          <a:lstStyle/>
          <a:p>
            <a:r>
              <a:rPr lang="en-US" dirty="0"/>
              <a:t>Each 137.5 Meters in diameter</a:t>
            </a:r>
          </a:p>
          <a:p>
            <a:r>
              <a:rPr lang="en-US" dirty="0"/>
              <a:t>Levels are 5 meters apart</a:t>
            </a:r>
          </a:p>
          <a:p>
            <a:r>
              <a:rPr lang="en-US" dirty="0"/>
              <a:t>30 Levels</a:t>
            </a:r>
          </a:p>
          <a:p>
            <a:r>
              <a:rPr lang="en-US" dirty="0"/>
              <a:t>3.02e5 m</a:t>
            </a:r>
            <a:r>
              <a:rPr lang="en-US" baseline="30000" dirty="0"/>
              <a:t>2</a:t>
            </a:r>
            <a:r>
              <a:rPr lang="en-US" dirty="0"/>
              <a:t> (74 acres)</a:t>
            </a:r>
          </a:p>
          <a:p>
            <a:r>
              <a:rPr lang="en-US" dirty="0"/>
              <a:t>10% of floor area unallocated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72CE804-6548-D348-9091-408352A56A55}"/>
              </a:ext>
            </a:extLst>
          </p:cNvPr>
          <p:cNvSpPr/>
          <p:nvPr/>
        </p:nvSpPr>
        <p:spPr>
          <a:xfrm>
            <a:off x="1026320" y="1943894"/>
            <a:ext cx="4114800" cy="4114800"/>
          </a:xfrm>
          <a:prstGeom prst="ellipse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33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09D27FE-7A77-1C4C-8270-DAF31FE3C7E0}"/>
              </a:ext>
            </a:extLst>
          </p:cNvPr>
          <p:cNvSpPr/>
          <p:nvPr/>
        </p:nvSpPr>
        <p:spPr>
          <a:xfrm>
            <a:off x="1547812" y="1943894"/>
            <a:ext cx="1440657" cy="1440657"/>
          </a:xfrm>
          <a:prstGeom prst="ellipse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323A93-7D79-344E-A16E-55E308F2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 Habitat Spheres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630AC-60CF-9D4A-AD31-D8EF0F5C0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6388" y="1825625"/>
            <a:ext cx="5967412" cy="4351338"/>
          </a:xfrm>
        </p:spPr>
        <p:txBody>
          <a:bodyPr/>
          <a:lstStyle/>
          <a:p>
            <a:r>
              <a:rPr lang="en-US" dirty="0"/>
              <a:t>Thrust Phase: aligned with the thrust vector of the craft</a:t>
            </a:r>
          </a:p>
          <a:p>
            <a:r>
              <a:rPr lang="en-US" dirty="0"/>
              <a:t>”Gravity” equal on all floors (usually 9.8m/s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72CE804-6548-D348-9091-408352A56A55}"/>
              </a:ext>
            </a:extLst>
          </p:cNvPr>
          <p:cNvSpPr/>
          <p:nvPr/>
        </p:nvSpPr>
        <p:spPr>
          <a:xfrm>
            <a:off x="3700462" y="1943894"/>
            <a:ext cx="1440657" cy="1440657"/>
          </a:xfrm>
          <a:prstGeom prst="ellipse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F64A797-FBF7-2146-B0C7-3F8791C0547A}"/>
              </a:ext>
            </a:extLst>
          </p:cNvPr>
          <p:cNvSpPr/>
          <p:nvPr/>
        </p:nvSpPr>
        <p:spPr>
          <a:xfrm>
            <a:off x="2624137" y="1943894"/>
            <a:ext cx="1440657" cy="1440657"/>
          </a:xfrm>
          <a:prstGeom prst="ellipse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461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23A93-7D79-344E-A16E-55E308F2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 Habitat Spheres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630AC-60CF-9D4A-AD31-D8EF0F5C0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6388" y="1825625"/>
            <a:ext cx="5967412" cy="4351338"/>
          </a:xfrm>
        </p:spPr>
        <p:txBody>
          <a:bodyPr>
            <a:normAutofit/>
          </a:bodyPr>
          <a:lstStyle/>
          <a:p>
            <a:r>
              <a:rPr lang="en-US" dirty="0"/>
              <a:t>Coast Phase: habitat rings rotate at ~1.5rpm</a:t>
            </a:r>
          </a:p>
          <a:p>
            <a:r>
              <a:rPr lang="en-US" dirty="0"/>
              <a:t>”Gravity” on the lower levels is 9.8m/s</a:t>
            </a:r>
            <a:r>
              <a:rPr lang="en-US" baseline="30000" dirty="0"/>
              <a:t>2</a:t>
            </a:r>
            <a:r>
              <a:rPr lang="en-US" dirty="0"/>
              <a:t> (1 Earth gravity)</a:t>
            </a:r>
            <a:endParaRPr lang="en-US" baseline="30000" dirty="0"/>
          </a:p>
          <a:p>
            <a:r>
              <a:rPr lang="en-US" dirty="0"/>
              <a:t>“Gravity” on the upper levels is 4.9m/s</a:t>
            </a:r>
            <a:r>
              <a:rPr lang="en-US" baseline="30000" dirty="0"/>
              <a:t>2</a:t>
            </a:r>
            <a:r>
              <a:rPr lang="en-US" dirty="0"/>
              <a:t> (1/2 Earth gravity)</a:t>
            </a:r>
          </a:p>
          <a:p>
            <a:r>
              <a:rPr lang="en-US" dirty="0"/>
              <a:t>Spheres rotates clockwise</a:t>
            </a:r>
          </a:p>
          <a:p>
            <a:r>
              <a:rPr lang="en-US" dirty="0"/>
              <a:t>Flywheel rotates counter-clockwise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72CE804-6548-D348-9091-408352A56A55}"/>
              </a:ext>
            </a:extLst>
          </p:cNvPr>
          <p:cNvSpPr/>
          <p:nvPr/>
        </p:nvSpPr>
        <p:spPr>
          <a:xfrm>
            <a:off x="838200" y="2472532"/>
            <a:ext cx="1385094" cy="1385094"/>
          </a:xfrm>
          <a:prstGeom prst="ellipse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18A172E-2B30-AE4D-B3A8-2D4D976C2033}"/>
              </a:ext>
            </a:extLst>
          </p:cNvPr>
          <p:cNvSpPr/>
          <p:nvPr/>
        </p:nvSpPr>
        <p:spPr>
          <a:xfrm>
            <a:off x="3112294" y="2552304"/>
            <a:ext cx="1385094" cy="1385094"/>
          </a:xfrm>
          <a:prstGeom prst="ellipse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ircular Arrow 7">
            <a:extLst>
              <a:ext uri="{FF2B5EF4-FFF2-40B4-BE49-F238E27FC236}">
                <a16:creationId xmlns:a16="http://schemas.microsoft.com/office/drawing/2014/main" id="{B82012BE-2FE8-3942-8B43-5DCD61ED1CCC}"/>
              </a:ext>
            </a:extLst>
          </p:cNvPr>
          <p:cNvSpPr/>
          <p:nvPr/>
        </p:nvSpPr>
        <p:spPr>
          <a:xfrm>
            <a:off x="964109" y="1232496"/>
            <a:ext cx="3407370" cy="232053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ircular Arrow 8">
            <a:extLst>
              <a:ext uri="{FF2B5EF4-FFF2-40B4-BE49-F238E27FC236}">
                <a16:creationId xmlns:a16="http://schemas.microsoft.com/office/drawing/2014/main" id="{3051C694-48B6-6345-A345-CFF62B1ECC9F}"/>
              </a:ext>
            </a:extLst>
          </p:cNvPr>
          <p:cNvSpPr/>
          <p:nvPr/>
        </p:nvSpPr>
        <p:spPr>
          <a:xfrm flipH="1">
            <a:off x="964109" y="3545882"/>
            <a:ext cx="3407370" cy="232053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an 11">
            <a:extLst>
              <a:ext uri="{FF2B5EF4-FFF2-40B4-BE49-F238E27FC236}">
                <a16:creationId xmlns:a16="http://schemas.microsoft.com/office/drawing/2014/main" id="{AA7CB50F-5E0F-6E4D-AA0C-171DBF1B7F37}"/>
              </a:ext>
            </a:extLst>
          </p:cNvPr>
          <p:cNvSpPr/>
          <p:nvPr/>
        </p:nvSpPr>
        <p:spPr>
          <a:xfrm>
            <a:off x="964109" y="5032236"/>
            <a:ext cx="3407370" cy="68058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41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23A93-7D79-344E-A16E-55E308F2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Cosmic Ray </a:t>
            </a:r>
            <a:r>
              <a:rPr lang="en-US" dirty="0" err="1"/>
              <a:t>Sheilding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630AC-60CF-9D4A-AD31-D8EF0F5C0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6388" y="1825625"/>
            <a:ext cx="5967412" cy="4351338"/>
          </a:xfrm>
        </p:spPr>
        <p:txBody>
          <a:bodyPr/>
          <a:lstStyle/>
          <a:p>
            <a:r>
              <a:rPr lang="en-US" dirty="0"/>
              <a:t>Each habitat sphere is encased inside an outer sphere, and insulated by 10 metric tons of water and metal per m</a:t>
            </a:r>
            <a:r>
              <a:rPr lang="en-US" baseline="30000" dirty="0"/>
              <a:t>2</a:t>
            </a:r>
            <a:r>
              <a:rPr lang="en-US" dirty="0"/>
              <a:t> of surface area.</a:t>
            </a:r>
          </a:p>
          <a:p>
            <a:r>
              <a:rPr lang="en-US" dirty="0"/>
              <a:t>Cosmic ray penetration protection equivalent to the 2 atmospheres of the Earth</a:t>
            </a:r>
          </a:p>
          <a:p>
            <a:r>
              <a:rPr lang="en-US" dirty="0"/>
              <a:t>Neutron bombardment enriches water in the insulation into Deuterium and Tritium.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72CE804-6548-D348-9091-408352A56A55}"/>
              </a:ext>
            </a:extLst>
          </p:cNvPr>
          <p:cNvSpPr/>
          <p:nvPr/>
        </p:nvSpPr>
        <p:spPr>
          <a:xfrm>
            <a:off x="715566" y="1707356"/>
            <a:ext cx="4360068" cy="4368006"/>
          </a:xfrm>
          <a:prstGeom prst="ellipse">
            <a:avLst/>
          </a:prstGeom>
          <a:pattFill prst="pct30">
            <a:fgClr>
              <a:schemeClr val="accent1"/>
            </a:fgClr>
            <a:bgClr>
              <a:schemeClr val="bg1"/>
            </a:bgClr>
          </a:patt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F2578A5-F4AE-CA4A-AC0A-70A6B572090E}"/>
              </a:ext>
            </a:extLst>
          </p:cNvPr>
          <p:cNvSpPr/>
          <p:nvPr/>
        </p:nvSpPr>
        <p:spPr>
          <a:xfrm>
            <a:off x="838200" y="1825625"/>
            <a:ext cx="4114800" cy="4114800"/>
          </a:xfrm>
          <a:prstGeom prst="ellipse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705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23A93-7D79-344E-A16E-55E308F2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and Lighting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630AC-60CF-9D4A-AD31-D8EF0F5C0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6388" y="1825625"/>
            <a:ext cx="5967412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LED lighting covers entire “land” surface.</a:t>
            </a:r>
          </a:p>
          <a:p>
            <a:r>
              <a:rPr lang="en-US" dirty="0"/>
              <a:t>Max luminosity per square meter equivalent to daylight on Earth</a:t>
            </a:r>
          </a:p>
          <a:p>
            <a:r>
              <a:rPr lang="en-US" dirty="0"/>
              <a:t>Color can be adjusted to tailor lighting conditions</a:t>
            </a:r>
          </a:p>
          <a:p>
            <a:r>
              <a:rPr lang="en-US" dirty="0"/>
              <a:t>Power system rated to deliver 1kw of power per m</a:t>
            </a:r>
            <a:r>
              <a:rPr lang="en-US" baseline="30000" dirty="0"/>
              <a:t>2</a:t>
            </a:r>
            <a:r>
              <a:rPr lang="en-US" dirty="0"/>
              <a:t> of land surface</a:t>
            </a:r>
          </a:p>
          <a:p>
            <a:r>
              <a:rPr lang="en-US" dirty="0"/>
              <a:t>Peak Electrical Output: 66 megawatts</a:t>
            </a:r>
          </a:p>
          <a:p>
            <a:r>
              <a:rPr lang="en-US" dirty="0"/>
              <a:t>Daily power usage: 25600 </a:t>
            </a:r>
            <a:r>
              <a:rPr lang="en-US" dirty="0" err="1"/>
              <a:t>Mwh</a:t>
            </a: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72CE804-6548-D348-9091-408352A56A55}"/>
              </a:ext>
            </a:extLst>
          </p:cNvPr>
          <p:cNvSpPr/>
          <p:nvPr/>
        </p:nvSpPr>
        <p:spPr>
          <a:xfrm>
            <a:off x="1026320" y="1943894"/>
            <a:ext cx="4114800" cy="4114800"/>
          </a:xfrm>
          <a:prstGeom prst="ellipse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23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>
            <a:extLst>
              <a:ext uri="{FF2B5EF4-FFF2-40B4-BE49-F238E27FC236}">
                <a16:creationId xmlns:a16="http://schemas.microsoft.com/office/drawing/2014/main" id="{AD6796BB-8DF6-A343-9EE2-BFB095D0FBE9}"/>
              </a:ext>
            </a:extLst>
          </p:cNvPr>
          <p:cNvSpPr txBox="1"/>
          <p:nvPr/>
        </p:nvSpPr>
        <p:spPr>
          <a:xfrm>
            <a:off x="361859" y="561438"/>
            <a:ext cx="4381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“Main Street” connects all 6 spheres that equator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744EEB6-518A-CA40-A0DA-1508BD0F9F94}"/>
              </a:ext>
            </a:extLst>
          </p:cNvPr>
          <p:cNvSpPr txBox="1"/>
          <p:nvPr/>
        </p:nvSpPr>
        <p:spPr>
          <a:xfrm>
            <a:off x="361859" y="1600201"/>
            <a:ext cx="45401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Communications between sphere is possible through 2 access tunnels bored through a bearing at the hinge point</a:t>
            </a:r>
          </a:p>
          <a:p>
            <a:r>
              <a:rPr lang="en-US" dirty="0"/>
              <a:t>Of each sphere. These access tunnels can be hermetically sealed in an emergency.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CD5E64A-93B3-364A-B170-C2FAAE2BE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7160" y="289602"/>
            <a:ext cx="1920240" cy="1920240"/>
          </a:xfrm>
          <a:prstGeom prst="rect">
            <a:avLst/>
          </a:prstGeom>
        </p:spPr>
      </p:pic>
      <p:pic>
        <p:nvPicPr>
          <p:cNvPr id="92" name="Graphic 91">
            <a:extLst>
              <a:ext uri="{FF2B5EF4-FFF2-40B4-BE49-F238E27FC236}">
                <a16:creationId xmlns:a16="http://schemas.microsoft.com/office/drawing/2014/main" id="{F3A962F6-DDA9-6243-A6C1-77EEB5D4B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2035" y="1368727"/>
            <a:ext cx="1920240" cy="1920240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177B879F-9F08-A44B-992E-C7A68DB9C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6707" y="3368304"/>
            <a:ext cx="1920240" cy="1920240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EEF326C2-607B-4841-B036-073ADA85B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7160" y="4368093"/>
            <a:ext cx="1920240" cy="1920240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AB628EC3-F5D3-D641-BAD9-77BDF23E1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6947" y="1363464"/>
            <a:ext cx="1920240" cy="1920240"/>
          </a:xfrm>
          <a:prstGeom prst="rect">
            <a:avLst/>
          </a:prstGeom>
        </p:spPr>
      </p:pic>
      <p:pic>
        <p:nvPicPr>
          <p:cNvPr id="102" name="Graphic 101">
            <a:extLst>
              <a:ext uri="{FF2B5EF4-FFF2-40B4-BE49-F238E27FC236}">
                <a16:creationId xmlns:a16="http://schemas.microsoft.com/office/drawing/2014/main" id="{CB318B1E-D8ED-E145-8F8C-F5852FE5A0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6947" y="3368304"/>
            <a:ext cx="1920240" cy="192024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38F6746-19CE-A84B-85AB-EE74B1C9FA1C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6330462" y="1249722"/>
            <a:ext cx="286698" cy="247482"/>
          </a:xfrm>
          <a:prstGeom prst="line">
            <a:avLst/>
          </a:prstGeom>
          <a:ln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6C75E9AE-8239-3D47-8B00-47882588DB1A}"/>
              </a:ext>
            </a:extLst>
          </p:cNvPr>
          <p:cNvCxnSpPr>
            <a:cxnSpLocks/>
          </p:cNvCxnSpPr>
          <p:nvPr/>
        </p:nvCxnSpPr>
        <p:spPr>
          <a:xfrm>
            <a:off x="5372840" y="3139868"/>
            <a:ext cx="0" cy="367007"/>
          </a:xfrm>
          <a:prstGeom prst="line">
            <a:avLst/>
          </a:prstGeom>
          <a:ln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A773AD9B-4AF8-2C4A-962F-14F0F1D6EF04}"/>
              </a:ext>
            </a:extLst>
          </p:cNvPr>
          <p:cNvCxnSpPr>
            <a:cxnSpLocks/>
            <a:endCxn id="94" idx="1"/>
          </p:cNvCxnSpPr>
          <p:nvPr/>
        </p:nvCxnSpPr>
        <p:spPr>
          <a:xfrm>
            <a:off x="6319060" y="5154804"/>
            <a:ext cx="298100" cy="173409"/>
          </a:xfrm>
          <a:prstGeom prst="line">
            <a:avLst/>
          </a:prstGeom>
          <a:ln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748D5E4F-7825-8B48-96A4-EFC2219B589F}"/>
              </a:ext>
            </a:extLst>
          </p:cNvPr>
          <p:cNvCxnSpPr>
            <a:cxnSpLocks/>
            <a:stCxn id="94" idx="3"/>
          </p:cNvCxnSpPr>
          <p:nvPr/>
        </p:nvCxnSpPr>
        <p:spPr>
          <a:xfrm flipV="1">
            <a:off x="8537400" y="5154804"/>
            <a:ext cx="375488" cy="173409"/>
          </a:xfrm>
          <a:prstGeom prst="line">
            <a:avLst/>
          </a:prstGeom>
          <a:ln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3F6549A5-A85A-754E-A679-1932EC2ACFC4}"/>
              </a:ext>
            </a:extLst>
          </p:cNvPr>
          <p:cNvCxnSpPr>
            <a:cxnSpLocks/>
          </p:cNvCxnSpPr>
          <p:nvPr/>
        </p:nvCxnSpPr>
        <p:spPr>
          <a:xfrm flipV="1">
            <a:off x="9865457" y="3139868"/>
            <a:ext cx="0" cy="348400"/>
          </a:xfrm>
          <a:prstGeom prst="line">
            <a:avLst/>
          </a:prstGeom>
          <a:ln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A1FD87BB-7ABE-584F-BC85-25DF60FA496C}"/>
              </a:ext>
            </a:extLst>
          </p:cNvPr>
          <p:cNvCxnSpPr>
            <a:cxnSpLocks/>
          </p:cNvCxnSpPr>
          <p:nvPr/>
        </p:nvCxnSpPr>
        <p:spPr>
          <a:xfrm flipH="1" flipV="1">
            <a:off x="8537400" y="1239673"/>
            <a:ext cx="375488" cy="257531"/>
          </a:xfrm>
          <a:prstGeom prst="line">
            <a:avLst/>
          </a:prstGeom>
          <a:ln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651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raphic 91">
            <a:extLst>
              <a:ext uri="{FF2B5EF4-FFF2-40B4-BE49-F238E27FC236}">
                <a16:creationId xmlns:a16="http://schemas.microsoft.com/office/drawing/2014/main" id="{F3A962F6-DDA9-6243-A6C1-77EEB5D4B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22613" y="2418090"/>
            <a:ext cx="1371600" cy="13716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EC51F254-8720-D042-BB71-05DB43B4C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5816" y="998343"/>
            <a:ext cx="1371600" cy="13716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EF218FE0-D678-114B-B1D4-41F4E88A0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1707" y="950196"/>
            <a:ext cx="1371600" cy="13716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40BF9508-C73C-BB4D-8658-0ECE27180D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21143" y="2335117"/>
            <a:ext cx="1371600" cy="13716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B0096B9-46E1-944E-B864-07704D08A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7858" y="3682208"/>
            <a:ext cx="1371600" cy="13716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ECD195D-4718-CF47-B99F-DB71952FF80E}"/>
              </a:ext>
            </a:extLst>
          </p:cNvPr>
          <p:cNvSpPr/>
          <p:nvPr/>
        </p:nvSpPr>
        <p:spPr>
          <a:xfrm>
            <a:off x="5179283" y="2094263"/>
            <a:ext cx="1828800" cy="1828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4627552-ED82-0B4B-AD9A-47F95B238923}"/>
              </a:ext>
            </a:extLst>
          </p:cNvPr>
          <p:cNvSpPr/>
          <p:nvPr/>
        </p:nvSpPr>
        <p:spPr>
          <a:xfrm>
            <a:off x="4018661" y="950196"/>
            <a:ext cx="4114800" cy="411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1F2A116-7240-8248-BD28-C48375376192}"/>
              </a:ext>
            </a:extLst>
          </p:cNvPr>
          <p:cNvSpPr/>
          <p:nvPr/>
        </p:nvSpPr>
        <p:spPr>
          <a:xfrm>
            <a:off x="5403946" y="2321796"/>
            <a:ext cx="1371600" cy="1371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F8F40F56-DABC-654A-B3E1-E4E1D596CD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2255" y="3696840"/>
            <a:ext cx="1371600" cy="1371600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7479EEE-78BB-B342-99B2-C1C5F30A2297}"/>
              </a:ext>
            </a:extLst>
          </p:cNvPr>
          <p:cNvSpPr/>
          <p:nvPr/>
        </p:nvSpPr>
        <p:spPr>
          <a:xfrm>
            <a:off x="3805036" y="743972"/>
            <a:ext cx="4572000" cy="457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35D6937F-6169-8A4F-8AC0-0B69C4B4C1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8136" y="2691423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15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6C396-5837-2442-910A-0962E1D0B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Habitation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4A789-4D03-BC4A-86C7-6D4FBCCD0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Habitation is concentrated around the the levels near the equator</a:t>
            </a:r>
          </a:p>
          <a:p>
            <a:pPr lvl="1"/>
            <a:r>
              <a:rPr lang="en-US" dirty="0"/>
              <a:t>Between levels 20 and 24</a:t>
            </a:r>
          </a:p>
          <a:p>
            <a:r>
              <a:rPr lang="en-US" dirty="0"/>
              <a:t>500 square meters (~5300 square feet) is allotted for each citizen. That figure includes shared spaces like cafeterias, libraries, laundries</a:t>
            </a:r>
          </a:p>
          <a:p>
            <a:r>
              <a:rPr lang="en-US" dirty="0"/>
              <a:t>Many areas in the habitation area span multiple decks to produce a sense of having sky above</a:t>
            </a:r>
          </a:p>
        </p:txBody>
      </p:sp>
    </p:spTree>
    <p:extLst>
      <p:ext uri="{BB962C8B-B14F-4D97-AF65-F5344CB8AC3E}">
        <p14:creationId xmlns:p14="http://schemas.microsoft.com/office/powerpoint/2010/main" val="3074830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65916</TotalTime>
  <Words>511</Words>
  <Application>Microsoft Macintosh PowerPoint</Application>
  <PresentationFormat>Widescreen</PresentationFormat>
  <Paragraphs>82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EFV Iliad</vt:lpstr>
      <vt:lpstr>EFV Iliad</vt:lpstr>
      <vt:lpstr>UNES Iliad</vt:lpstr>
      <vt:lpstr>EFV Iliad - Mission</vt:lpstr>
      <vt:lpstr>PowerPoint Presentation</vt:lpstr>
      <vt:lpstr>PowerPoint Presentation</vt:lpstr>
      <vt:lpstr>PowerPoint Presentation</vt:lpstr>
      <vt:lpstr>Artificial Gravity</vt:lpstr>
      <vt:lpstr>6 Habitat Spheres</vt:lpstr>
      <vt:lpstr>6 Habitat Spheres</vt:lpstr>
      <vt:lpstr>6 Habitat Spheres</vt:lpstr>
      <vt:lpstr>Cosmic Ray Sheilding</vt:lpstr>
      <vt:lpstr>Power and Lighting</vt:lpstr>
      <vt:lpstr>PowerPoint Presentation</vt:lpstr>
      <vt:lpstr>PowerPoint Presentation</vt:lpstr>
      <vt:lpstr>Habitation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TCS H.G. Wells</dc:title>
  <dc:creator>Sean Woods</dc:creator>
  <cp:lastModifiedBy>Sean Woods</cp:lastModifiedBy>
  <cp:revision>87</cp:revision>
  <cp:lastPrinted>2019-03-27T01:21:52Z</cp:lastPrinted>
  <dcterms:created xsi:type="dcterms:W3CDTF">2019-01-31T03:17:57Z</dcterms:created>
  <dcterms:modified xsi:type="dcterms:W3CDTF">2019-05-04T01:50:20Z</dcterms:modified>
</cp:coreProperties>
</file>